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Pacifico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22" Type="http://schemas.openxmlformats.org/officeDocument/2006/relationships/font" Target="fonts/Pacifico-regular.fntdata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5ee6994a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5ee6994a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size,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init time,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callbacks 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minimizing config,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simplifying the APIs,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are threads/task managed?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permissions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5ee6994a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5ee6994a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61694a7d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61694a7d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55ee6994aa_1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55ee6994aa_1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5ee6994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5ee6994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// don't want to get into same/multi repo - never ending debate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5ee6994aa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5ee6994aa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5ee6994aa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5ee6994aa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5ee6994aa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5ee6994aa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FAT AAR tool is not straightforward as the FAT JAR tools, because it requires merging manifests, resources, libraries, proguard files, aidls, etc. </a:t>
            </a:r>
            <a:endParaRPr sz="1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5ee6994aa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5ee6994aa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5ee6994aa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5ee6994aa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5ee6994aa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5ee6994aa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52C30">
                  <a:alpha val="80000"/>
                </a:srgbClr>
              </a:gs>
              <a:gs pos="100000">
                <a:srgbClr val="0D4111">
                  <a:alpha val="6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300" lIns="182600" spcFirstLastPara="1" rIns="182600" wrap="square" tIns="91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8150" y="1295275"/>
            <a:ext cx="622000" cy="6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F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C653"/>
              </a:buClr>
              <a:buSzPts val="2800"/>
              <a:buNone/>
              <a:defRPr sz="2800">
                <a:solidFill>
                  <a:srgbClr val="00C65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adwiv/android-fat-aar" TargetMode="External"/><Relationship Id="rId4" Type="http://schemas.openxmlformats.org/officeDocument/2006/relationships/hyperlink" Target="https://github.com/Vigi0303/fat-aar-plugin" TargetMode="External"/><Relationship Id="rId5" Type="http://schemas.openxmlformats.org/officeDocument/2006/relationships/hyperlink" Target="https://github.com/Mobbeel/fataar-gradle-plugin" TargetMode="External"/><Relationship Id="rId6" Type="http://schemas.openxmlformats.org/officeDocument/2006/relationships/hyperlink" Target="https://issuetracker.google.com/issues/62121508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ndroid.jlelse.eu/how-to-distribute-android-library-in-a-convenient-way-d43fb68304a7" TargetMode="External"/><Relationship Id="rId4" Type="http://schemas.openxmlformats.org/officeDocument/2006/relationships/hyperlink" Target="https://medium.com/@jedri/creating-aars-with-private-dependencies-b17de89c6b7c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 with Custom SDK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Mahesh Kelkar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Lookout, Inc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Droidcon Boston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Multiple AARs - </a:t>
            </a:r>
            <a:r>
              <a:rPr lang="en"/>
              <a:t>Obfuscation (cont..)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Easier to define rules </a:t>
            </a:r>
            <a:r>
              <a:rPr lang="en"/>
              <a:t>if you have clear </a:t>
            </a:r>
            <a:r>
              <a:rPr lang="en"/>
              <a:t>demarcation</a:t>
            </a:r>
            <a:r>
              <a:rPr lang="en"/>
              <a:t> between public interface and internal classes (e.g. using package names: com.example.sdkcore &amp; com.example.sdkcore.internal)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</a:rPr>
              <a:t>-keep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class com.example.sdkcore.* {</a:t>
            </a:r>
            <a:r>
              <a:rPr b="1" lang="en" sz="1200">
                <a:solidFill>
                  <a:srgbClr val="660E7A"/>
                </a:solidFill>
                <a:highlight>
                  <a:srgbClr val="FFFFFF"/>
                </a:highlight>
              </a:rPr>
              <a:t> *;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absence of such </a:t>
            </a:r>
            <a:r>
              <a:rPr lang="en"/>
              <a:t>demarcation</a:t>
            </a:r>
            <a:r>
              <a:rPr lang="en"/>
              <a:t>, you need to generate these rules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 wrote a python tool that does that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a given module (e.g. </a:t>
            </a:r>
            <a:r>
              <a:rPr b="1" lang="en">
                <a:solidFill>
                  <a:srgbClr val="FF0000"/>
                </a:solidFill>
              </a:rPr>
              <a:t>sdkbaz</a:t>
            </a:r>
            <a:r>
              <a:rPr lang="en"/>
              <a:t>), the tool finds all of its classes (</a:t>
            </a:r>
            <a:r>
              <a:rPr b="1" lang="en">
                <a:solidFill>
                  <a:srgbClr val="FF0000"/>
                </a:solidFill>
              </a:rPr>
              <a:t>import com.example.sdkbaz.</a:t>
            </a:r>
            <a:r>
              <a:rPr lang="en"/>
              <a:t>) consumed by other modules (e.g. </a:t>
            </a:r>
            <a:r>
              <a:rPr b="1" lang="en">
                <a:solidFill>
                  <a:srgbClr val="FF0000"/>
                </a:solidFill>
              </a:rPr>
              <a:t>sdkfoo</a:t>
            </a:r>
            <a:r>
              <a:rPr lang="en"/>
              <a:t>, </a:t>
            </a:r>
            <a:r>
              <a:rPr b="1" lang="en">
                <a:solidFill>
                  <a:srgbClr val="FF0000"/>
                </a:solidFill>
              </a:rPr>
              <a:t>sdkbar</a:t>
            </a:r>
            <a:r>
              <a:rPr lang="en"/>
              <a:t>) and add rules to ignore those classes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</a:rPr>
              <a:t>#########AUTO-GENERATED-RULES#######################################################</a:t>
            </a:r>
            <a:endParaRPr i="1" sz="12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</a:rPr>
              <a:t>-keep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public class com.lookout.sdkbaz.generator.Starter {</a:t>
            </a:r>
            <a:r>
              <a:rPr b="1" lang="en" sz="1200">
                <a:solidFill>
                  <a:srgbClr val="660E7A"/>
                </a:solidFill>
                <a:highlight>
                  <a:srgbClr val="FFFFFF"/>
                </a:highlight>
              </a:rPr>
              <a:t> public protected *; public static &lt;fields&gt;;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</a:rPr>
              <a:t>-keep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public class com.lookout.sdkbaz.publisher.Dropper {</a:t>
            </a:r>
            <a:r>
              <a:rPr b="1" lang="en" sz="1200">
                <a:solidFill>
                  <a:srgbClr val="660E7A"/>
                </a:solidFill>
                <a:highlight>
                  <a:srgbClr val="FFFFFF"/>
                </a:highlight>
              </a:rPr>
              <a:t> public protected *; public static &lt;fields&gt;;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//android.jlelse.eu/how-to-distribute-android-library-in-a-convenient-way-d43fb68304a7 &amp; https://github.com/bintray/gradle-bintray-plugin#readme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//android.jlelse.eu/is-your-android-library-lifecycle-aware-127629d32dcc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//android.jlelse.eu/product-flavors-for-android-library-d3b2d240fca2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//android.jlelse.eu/the-complete-guide-to-creating-an-android-library-46628b7fc879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//github.com/adwiv/android-fat-aar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//github.com/Mobbeel/fataar-gradle-plugin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//github.com/Vigi0303/fat-aar-plugin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//guides.codepath.com/android/Building-your-own-Android-library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//handstandsam.com/2018/07/13/why-we-need-fat-aars-for-android-libraries/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//issuetracker.google.com/issues/62121508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//m.signalvnoise.com/how-i-built-my-first-android-open-source-library-and-how-you-can-too-8a731abbdd2a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//medium.com/@andretietz/auto-initialize-your-android-library-2349daf06920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//medium.com/@anitaa_1990/6-easy-steps-to-upload-your-android-library-to-bintray-jcenter-59e6030c8890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//medium.com/@anujguptawork/how-to-create-your-own-android-library-and-publish-it-750e0f7481bf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//medium.com/@elye.project/2-lines-in-manifest-to-remove-when-sharing-your-android-library-565d4c4af04a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//medium.com/@hamen/android-library-aar-and-javadoc-6859898cad28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//medium.com/@jedri/creating-aars-with-private-dependencies-b17de89c6b7c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//proandroiddev.com/creating-a-library-for-android-ea976983db1</a:t>
            </a:r>
            <a:endParaRPr i="1" sz="9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1" lang="en" sz="900">
                <a:solidFill>
                  <a:schemeClr val="dk1"/>
                </a:solidFill>
                <a:highlight>
                  <a:srgbClr val="FFFFFF"/>
                </a:highlight>
              </a:rPr>
              <a:t>https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i="1" lang="en" sz="900">
                <a:solidFill>
                  <a:srgbClr val="808080"/>
                </a:solidFill>
                <a:highlight>
                  <a:srgbClr val="FFFFFF"/>
                </a:highlight>
              </a:rPr>
              <a:t>//robopress.robotsandpencils.com/how-to-use-proguard-with-your-android-library-c0a2b2b5d3b</a:t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 sz="96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Lookout</a:t>
            </a:r>
            <a:endParaRPr/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849" lvl="0" marL="457085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Lookout provides protection against mobile threats such as malware, device compromises, unsafe wireless networks, malicious websites, identity theft, device theft, etc across multiple products</a:t>
            </a:r>
            <a:endParaRPr/>
          </a:p>
          <a:p>
            <a:pPr indent="-342849" lvl="0" marL="457085" rtl="0" algn="l">
              <a:spcBef>
                <a:spcPts val="16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AI-driven mobile endpoint security powered by 160M+ global sensors and 60M+ apps</a:t>
            </a:r>
            <a:endParaRPr/>
          </a:p>
          <a:p>
            <a:pPr indent="-342849" lvl="0" marL="457085" rtl="0" algn="l">
              <a:spcBef>
                <a:spcPts val="1600"/>
              </a:spcBef>
              <a:spcAft>
                <a:spcPts val="1600"/>
              </a:spcAft>
              <a:buSzPts val="1800"/>
              <a:buChar char="•"/>
            </a:pPr>
            <a:r>
              <a:rPr lang="en"/>
              <a:t>16+ million lines of Android Code, 80+ modules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SDK - Why SDK?</a:t>
            </a:r>
            <a:endParaRPr/>
          </a:p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SDK is an overloaded term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 this context I mean small set of functionality captured in a library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Typical journey of App/Product development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Monolithic (KISS) development - generally in a single repo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Modular - at time digresses into multi-repo management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First ship is typically an app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Market evolves: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TOO MANY APPS in the market. All are competing for real estate on your phones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Sell your product/solution as a shared library aka custom SDK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1043975" y="1339950"/>
            <a:ext cx="3141000" cy="3548100"/>
          </a:xfrm>
          <a:prstGeom prst="rect">
            <a:avLst/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2619775" y="1539100"/>
            <a:ext cx="1479300" cy="18759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2737700" y="1908100"/>
            <a:ext cx="1264950" cy="525258"/>
          </a:xfrm>
          <a:prstGeom prst="flowChartMultidocumen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Your</a:t>
            </a:r>
            <a:r>
              <a:rPr lang="en" sz="1300"/>
              <a:t> AARs</a:t>
            </a:r>
            <a:endParaRPr sz="1300"/>
          </a:p>
        </p:txBody>
      </p:sp>
      <p:sp>
        <p:nvSpPr>
          <p:cNvPr id="67" name="Google Shape;67;p13"/>
          <p:cNvSpPr/>
          <p:nvPr/>
        </p:nvSpPr>
        <p:spPr>
          <a:xfrm>
            <a:off x="2737700" y="2732525"/>
            <a:ext cx="1264950" cy="525258"/>
          </a:xfrm>
          <a:prstGeom prst="flowChartMulti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Your JARs</a:t>
            </a:r>
            <a:endParaRPr sz="1300"/>
          </a:p>
        </p:txBody>
      </p:sp>
      <p:sp>
        <p:nvSpPr>
          <p:cNvPr id="68" name="Google Shape;68;p13"/>
          <p:cNvSpPr/>
          <p:nvPr/>
        </p:nvSpPr>
        <p:spPr>
          <a:xfrm>
            <a:off x="2298200" y="1474800"/>
            <a:ext cx="332400" cy="204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2630600" y="3698325"/>
            <a:ext cx="1372032" cy="814698"/>
          </a:xfrm>
          <a:prstGeom prst="flowChartMultidocumen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3rd party AARs &amp;</a:t>
            </a:r>
            <a:r>
              <a:rPr lang="en" sz="1300"/>
              <a:t> JARs</a:t>
            </a:r>
            <a:endParaRPr sz="1300"/>
          </a:p>
        </p:txBody>
      </p:sp>
      <p:sp>
        <p:nvSpPr>
          <p:cNvPr id="70" name="Google Shape;70;p13"/>
          <p:cNvSpPr/>
          <p:nvPr/>
        </p:nvSpPr>
        <p:spPr>
          <a:xfrm>
            <a:off x="2298200" y="3636325"/>
            <a:ext cx="332400" cy="9387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1129700" y="2042950"/>
            <a:ext cx="11685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FAT AAR published to public repo</a:t>
            </a:r>
            <a:endParaRPr/>
          </a:p>
        </p:txBody>
      </p:sp>
      <p:sp>
        <p:nvSpPr>
          <p:cNvPr id="72" name="Google Shape;72;p13"/>
          <p:cNvSpPr txBox="1"/>
          <p:nvPr/>
        </p:nvSpPr>
        <p:spPr>
          <a:xfrm>
            <a:off x="1129700" y="3516175"/>
            <a:ext cx="11685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on public forum such as bintray or maven, etc</a:t>
            </a:r>
            <a:endParaRPr/>
          </a:p>
        </p:txBody>
      </p:sp>
      <p:sp>
        <p:nvSpPr>
          <p:cNvPr id="73" name="Google Shape;73;p13"/>
          <p:cNvSpPr txBox="1"/>
          <p:nvPr/>
        </p:nvSpPr>
        <p:spPr>
          <a:xfrm>
            <a:off x="2630600" y="1474800"/>
            <a:ext cx="1468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SDK lib</a:t>
            </a:r>
            <a:endParaRPr b="1" sz="1200"/>
          </a:p>
        </p:txBody>
      </p:sp>
      <p:sp>
        <p:nvSpPr>
          <p:cNvPr id="74" name="Google Shape;74;p13"/>
          <p:cNvSpPr/>
          <p:nvPr/>
        </p:nvSpPr>
        <p:spPr>
          <a:xfrm>
            <a:off x="4959025" y="1339950"/>
            <a:ext cx="3141000" cy="3548100"/>
          </a:xfrm>
          <a:prstGeom prst="rect">
            <a:avLst/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6652850" y="1702525"/>
            <a:ext cx="1265100" cy="3690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SDK lib</a:t>
            </a:r>
            <a:endParaRPr b="1"/>
          </a:p>
        </p:txBody>
      </p:sp>
      <p:sp>
        <p:nvSpPr>
          <p:cNvPr id="76" name="Google Shape;76;p13"/>
          <p:cNvSpPr/>
          <p:nvPr/>
        </p:nvSpPr>
        <p:spPr>
          <a:xfrm>
            <a:off x="6652750" y="2198813"/>
            <a:ext cx="1264950" cy="525258"/>
          </a:xfrm>
          <a:prstGeom prst="flowChartMultidocumen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Your AARs</a:t>
            </a:r>
            <a:endParaRPr sz="1300"/>
          </a:p>
        </p:txBody>
      </p:sp>
      <p:sp>
        <p:nvSpPr>
          <p:cNvPr id="77" name="Google Shape;77;p13"/>
          <p:cNvSpPr/>
          <p:nvPr/>
        </p:nvSpPr>
        <p:spPr>
          <a:xfrm>
            <a:off x="6652750" y="2851375"/>
            <a:ext cx="1264950" cy="525258"/>
          </a:xfrm>
          <a:prstGeom prst="flowChartMulti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Your JARs</a:t>
            </a:r>
            <a:endParaRPr sz="1300"/>
          </a:p>
        </p:txBody>
      </p:sp>
      <p:sp>
        <p:nvSpPr>
          <p:cNvPr id="78" name="Google Shape;78;p13"/>
          <p:cNvSpPr/>
          <p:nvPr/>
        </p:nvSpPr>
        <p:spPr>
          <a:xfrm>
            <a:off x="6213250" y="1539100"/>
            <a:ext cx="332400" cy="1983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6545650" y="3698325"/>
            <a:ext cx="1372032" cy="814698"/>
          </a:xfrm>
          <a:prstGeom prst="flowChartMultidocumen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3rd party AARs &amp; JARs</a:t>
            </a:r>
            <a:endParaRPr sz="1300"/>
          </a:p>
        </p:txBody>
      </p:sp>
      <p:sp>
        <p:nvSpPr>
          <p:cNvPr id="80" name="Google Shape;80;p13"/>
          <p:cNvSpPr/>
          <p:nvPr/>
        </p:nvSpPr>
        <p:spPr>
          <a:xfrm>
            <a:off x="6213250" y="3636325"/>
            <a:ext cx="332400" cy="9387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/>
        </p:nvSpPr>
        <p:spPr>
          <a:xfrm>
            <a:off x="5044750" y="2042950"/>
            <a:ext cx="11685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</a:t>
            </a:r>
            <a:r>
              <a:rPr lang="en"/>
              <a:t> AARs published to public repo</a:t>
            </a:r>
            <a:endParaRPr/>
          </a:p>
        </p:txBody>
      </p:sp>
      <p:sp>
        <p:nvSpPr>
          <p:cNvPr id="82" name="Google Shape;82;p13"/>
          <p:cNvSpPr txBox="1"/>
          <p:nvPr/>
        </p:nvSpPr>
        <p:spPr>
          <a:xfrm>
            <a:off x="5044750" y="3516175"/>
            <a:ext cx="11685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on public forum such as bintray or maven, etc</a:t>
            </a:r>
            <a:endParaRPr/>
          </a:p>
        </p:txBody>
      </p:sp>
      <p:sp>
        <p:nvSpPr>
          <p:cNvPr id="83" name="Google Shape;83;p13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Options</a:t>
            </a:r>
            <a:endParaRPr/>
          </a:p>
        </p:txBody>
      </p:sp>
      <p:sp>
        <p:nvSpPr>
          <p:cNvPr id="84" name="Google Shape;84;p13"/>
          <p:cNvSpPr txBox="1"/>
          <p:nvPr/>
        </p:nvSpPr>
        <p:spPr>
          <a:xfrm>
            <a:off x="1043975" y="994375"/>
            <a:ext cx="31410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Single FAT AAR</a:t>
            </a:r>
            <a:endParaRPr b="1"/>
          </a:p>
        </p:txBody>
      </p:sp>
      <p:sp>
        <p:nvSpPr>
          <p:cNvPr id="85" name="Google Shape;85;p13"/>
          <p:cNvSpPr txBox="1"/>
          <p:nvPr/>
        </p:nvSpPr>
        <p:spPr>
          <a:xfrm>
            <a:off x="4959025" y="994375"/>
            <a:ext cx="31410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Multiple</a:t>
            </a:r>
            <a:r>
              <a:rPr b="1" lang="en"/>
              <a:t> AARs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FAT AARs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Why do we need it?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artifact is easier to share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Without this, we have to discourage modular coding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Obfuscate and shrink AAR using Proguard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*See References for additional discussion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FAT AARs - Options/Challenges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Manifest merge process is fairly complex. Requires tuneup with each gradle updates. So needs special tooling.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FAT AAR gradle tool</a:t>
            </a:r>
            <a:r>
              <a:rPr lang="en"/>
              <a:t>, variant </a:t>
            </a:r>
            <a:r>
              <a:rPr lang="en" u="sng">
                <a:solidFill>
                  <a:schemeClr val="hlink"/>
                </a:solidFill>
                <a:hlinkClick r:id="rId4"/>
              </a:rPr>
              <a:t>fat-aar-plugin</a:t>
            </a:r>
            <a:r>
              <a:rPr lang="en"/>
              <a:t> or recent </a:t>
            </a:r>
            <a:r>
              <a:rPr lang="en" u="sng">
                <a:solidFill>
                  <a:schemeClr val="hlink"/>
                </a:solidFill>
                <a:hlinkClick r:id="rId5"/>
              </a:rPr>
              <a:t>fataar-gradle-plugin</a:t>
            </a:r>
            <a:r>
              <a:rPr lang="en"/>
              <a:t>  are available to package such FAT AAR.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But, each tool has its own limitations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not build a FAT JAR? For pure Java library yes, but AAR probably not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has </a:t>
            </a:r>
            <a:r>
              <a:rPr lang="en"/>
              <a:t>acknowledged</a:t>
            </a:r>
            <a:r>
              <a:rPr lang="en"/>
              <a:t> it with this issue: </a:t>
            </a:r>
            <a:r>
              <a:rPr lang="en" u="sng">
                <a:solidFill>
                  <a:schemeClr val="hlink"/>
                </a:solidFill>
                <a:hlinkClick r:id="rId6"/>
              </a:rPr>
              <a:t>Support for bundling sub-modules into a single AAR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General recommendation: publish all dependencies and app can import all of them transitively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Multiple AARs</a:t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Solve challenges one by one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single artifact, gradle will pull in transient dependencies.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Thus, publish all internal artifacts (AARs and JARs)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These artifacts can be protected with credentials on the repo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Obfuscate and Shrink each published module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Multiple AARs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gradle-bintray-plugin and android-maven-gradle-plugin to publish each artifact to bintray (or similar public repos). See references for </a:t>
            </a:r>
            <a:r>
              <a:rPr lang="en" u="sng">
                <a:solidFill>
                  <a:schemeClr val="hlink"/>
                </a:solidFill>
                <a:hlinkClick r:id="rId3"/>
              </a:rPr>
              <a:t>instructions</a:t>
            </a:r>
            <a:r>
              <a:rPr lang="en"/>
              <a:t>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 tune parameters such as directory structure, group, artifact names, POM file construction, 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Package all internal JARs together into a AAR module so that it can be subjected to obfuscation, </a:t>
            </a:r>
            <a:r>
              <a:rPr lang="en" u="sng">
                <a:solidFill>
                  <a:schemeClr val="hlink"/>
                </a:solidFill>
                <a:hlinkClick r:id="rId4"/>
              </a:rPr>
              <a:t>using instructions such as this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00" y="35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- Multiple AARs - Obfuscation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066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Each module should be obfuscated and shrunk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rules for doing so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rules should be defined in gradle file with “proguardFiles” keyword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may want to publish another set of rules with “consumerProguardFiles” keyword.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set of rules is consumed by gradle while building using this library.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there are some classes used for marshalling/unmarshalling or reflection, then those go here.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Typically this is empty.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don’t include any rules, then classes.jar in AAR will be empty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ookout 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